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0E121-ED6F-47FC-A444-2BD1D391C1FD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9E42-286D-4FC6-9D2A-06F881F25ED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4B130-CEF2-4118-96DF-85D4E866D229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1CC3D-29B4-4BDB-8011-327CC2EBF691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3520012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4C93E0-6686-446E-B338-1150B549C699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2FDC4A-45D6-4D28-B9E8-CE21DFC62DDD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11C119-F9FD-4642-B568-0F62CC4C44AC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B2D459-D943-4863-BC8C-6F535AC01218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2BE6B3-E026-45FD-A82C-29C741176773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9C1913-C520-4287-B8C0-FEB3BA4B8650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726287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6BE8D1-7FA5-4A43-820C-80129B991681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2349500"/>
            <a:ext cx="6477000" cy="215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 b="1" dirty="0" smtClean="0"/>
              <a:t>TIBBİ HİZMETLER VE TEKNİKLER BÖLÜMÜ / </a:t>
            </a:r>
            <a:r>
              <a:rPr lang="tr-TR" altLang="tr-TR" sz="2800" b="1" dirty="0" smtClean="0"/>
              <a:t>DİYALİZ </a:t>
            </a:r>
            <a:r>
              <a:rPr lang="tr-TR" altLang="tr-TR" sz="2800" b="1" dirty="0" smtClean="0"/>
              <a:t>PROGRAMI </a:t>
            </a:r>
            <a:endParaRPr lang="tr-TR" altLang="tr-TR" sz="28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7366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 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DYZ 105 </a:t>
            </a:r>
            <a:r>
              <a:rPr lang="tr-TR" altLang="tr-TR" b="1" i="1" dirty="0" smtClean="0"/>
              <a:t>- Biyokimya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.Gör.Dr.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Sevcan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MERCAN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dirty="0" smtClean="0"/>
              <a:t>LİPİDLER </a:t>
            </a:r>
            <a:r>
              <a:rPr lang="tr-TR" altLang="tr-TR" sz="4400" dirty="0" smtClean="0"/>
              <a:t> 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Hafta-7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smtClean="0"/>
              <a:t>DYZ 105</a:t>
            </a:r>
            <a:r>
              <a:rPr lang="tr-TR" altLang="tr-TR" sz="3200" i="1" smtClean="0"/>
              <a:t> - Biyokimya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714356"/>
            <a:ext cx="814393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800" dirty="0" err="1" smtClean="0"/>
              <a:t>Lipidler</a:t>
            </a:r>
            <a:r>
              <a:rPr lang="tr-TR" sz="2800" dirty="0" smtClean="0"/>
              <a:t> </a:t>
            </a:r>
            <a:r>
              <a:rPr lang="tr-TR" sz="2800" dirty="0"/>
              <a:t>önemli bir </a:t>
            </a:r>
            <a:r>
              <a:rPr lang="tr-TR" sz="2800" dirty="0" err="1"/>
              <a:t>biyomolekül</a:t>
            </a:r>
            <a:r>
              <a:rPr lang="tr-TR" sz="2800" dirty="0"/>
              <a:t> grubunu oluşturur. </a:t>
            </a:r>
            <a:endParaRPr lang="tr-TR" sz="2800" dirty="0" smtClean="0"/>
          </a:p>
          <a:p>
            <a:pPr algn="just">
              <a:buFont typeface="Wingdings" pitchFamily="2" charset="2"/>
              <a:buChar char="Ø"/>
            </a:pPr>
            <a:endParaRPr lang="tr-TR" sz="2800" b="1" dirty="0"/>
          </a:p>
          <a:p>
            <a:pPr algn="just">
              <a:buFont typeface="Wingdings" pitchFamily="2" charset="2"/>
              <a:buChar char="Ø"/>
            </a:pPr>
            <a:r>
              <a:rPr lang="tr-TR" sz="2800" b="1" dirty="0" err="1" smtClean="0"/>
              <a:t>Lipidler</a:t>
            </a:r>
            <a:r>
              <a:rPr lang="tr-TR" sz="2800" b="1" dirty="0" smtClean="0"/>
              <a:t> </a:t>
            </a:r>
            <a:r>
              <a:rPr lang="tr-TR" sz="2800" b="1" dirty="0"/>
              <a:t>bitki ve hayvan hücrelerinde bulunan ve suda çözünmeyen; kloroform, eter ve benzen gibi </a:t>
            </a:r>
            <a:r>
              <a:rPr lang="tr-TR" sz="2800" b="1" dirty="0" err="1"/>
              <a:t>apolar</a:t>
            </a:r>
            <a:r>
              <a:rPr lang="tr-TR" sz="2800" b="1" dirty="0"/>
              <a:t> organik çözücülerde çözünen bileşiklerdir.</a:t>
            </a:r>
            <a:r>
              <a:rPr lang="tr-TR" sz="2800" dirty="0"/>
              <a:t> </a:t>
            </a:r>
            <a:endParaRPr lang="tr-TR" sz="2800" dirty="0" smtClean="0"/>
          </a:p>
          <a:p>
            <a:pPr algn="just"/>
            <a:endParaRPr lang="tr-TR" sz="2400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Lipidler</a:t>
            </a:r>
            <a:r>
              <a:rPr lang="tr-TR" sz="2400" dirty="0" smtClean="0"/>
              <a:t> </a:t>
            </a:r>
            <a:r>
              <a:rPr lang="tr-TR" sz="2400" dirty="0"/>
              <a:t>yapı ve fonksiyon bakımından çok büyük farklılıklar gösterirler. </a:t>
            </a:r>
            <a:r>
              <a:rPr lang="tr-TR" sz="2400" dirty="0" err="1"/>
              <a:t>Lipidlerin</a:t>
            </a:r>
            <a:r>
              <a:rPr lang="tr-TR" sz="2400" dirty="0"/>
              <a:t> başlıca fonksiyonlarını şunlardır: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500042"/>
            <a:ext cx="835824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/>
              <a:t>1.</a:t>
            </a:r>
            <a:r>
              <a:rPr lang="tr-TR" sz="2800" dirty="0" err="1" smtClean="0"/>
              <a:t>Membranların</a:t>
            </a:r>
            <a:r>
              <a:rPr lang="tr-TR" sz="2800" dirty="0" smtClean="0"/>
              <a:t> yapı elemanlarıdır, </a:t>
            </a:r>
          </a:p>
          <a:p>
            <a:pPr algn="just"/>
            <a:r>
              <a:rPr lang="tr-TR" sz="2800" b="1" dirty="0" smtClean="0"/>
              <a:t>2. </a:t>
            </a:r>
            <a:r>
              <a:rPr lang="tr-TR" sz="2800" b="1" dirty="0" err="1" smtClean="0"/>
              <a:t>Metabolik</a:t>
            </a:r>
            <a:r>
              <a:rPr lang="tr-TR" sz="2800" b="1" dirty="0" smtClean="0"/>
              <a:t> yakıtın hücre içi depolama şeklidirler, </a:t>
            </a:r>
          </a:p>
          <a:p>
            <a:pPr algn="just"/>
            <a:r>
              <a:rPr lang="tr-TR" sz="2800" b="1" dirty="0" smtClean="0"/>
              <a:t>3. </a:t>
            </a:r>
            <a:r>
              <a:rPr lang="tr-TR" sz="2800" b="1" dirty="0" err="1" smtClean="0"/>
              <a:t>Metabolik</a:t>
            </a:r>
            <a:r>
              <a:rPr lang="tr-TR" sz="2800" b="1" dirty="0" smtClean="0"/>
              <a:t> yakıtın bir taşınma şeklidir, </a:t>
            </a:r>
          </a:p>
          <a:p>
            <a:pPr algn="just"/>
            <a:r>
              <a:rPr lang="tr-TR" sz="2800" b="1" dirty="0" smtClean="0"/>
              <a:t>4. Birçok bakterilerin, yüksek bitki yapraklarının, böcek kabuklarının, omurgalı derilerinin, hücre çeperleri için koruyucu bileşenlerdir. </a:t>
            </a:r>
          </a:p>
          <a:p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214282" y="3429000"/>
            <a:ext cx="85725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400" dirty="0" smtClean="0"/>
              <a:t>	Ayrıca </a:t>
            </a:r>
            <a:r>
              <a:rPr lang="tr-TR" sz="2400" dirty="0"/>
              <a:t>bazı </a:t>
            </a:r>
            <a:r>
              <a:rPr lang="tr-TR" sz="2400" dirty="0" err="1"/>
              <a:t>lipidlerin</a:t>
            </a:r>
            <a:r>
              <a:rPr lang="tr-TR" sz="2400" dirty="0"/>
              <a:t>, vitamin ve hormon olarak da biyolojik aktiviteleri vardır. Örneğin D vitamininin, ön maddesi kolesteroldür. </a:t>
            </a:r>
            <a:r>
              <a:rPr lang="tr-TR" sz="2400" dirty="0" err="1"/>
              <a:t>Steroid</a:t>
            </a:r>
            <a:r>
              <a:rPr lang="tr-TR" sz="2400" dirty="0"/>
              <a:t> hormonlar da </a:t>
            </a:r>
            <a:r>
              <a:rPr lang="tr-TR" sz="2400" dirty="0" err="1"/>
              <a:t>gonadlar</a:t>
            </a:r>
            <a:r>
              <a:rPr lang="tr-TR" sz="2400" dirty="0"/>
              <a:t> ve adrenal kortekste kolesterolden sentezlenir.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428596" y="428604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Lipidler</a:t>
            </a:r>
            <a:r>
              <a:rPr lang="tr-TR" sz="2400" dirty="0" smtClean="0"/>
              <a:t> </a:t>
            </a:r>
            <a:r>
              <a:rPr lang="tr-TR" sz="2400" dirty="0"/>
              <a:t>birkaç şekilde sınıflandırılır. Yaygın olan sınıflandırma şekli aşağıdaki gibidir. </a:t>
            </a:r>
            <a:endParaRPr lang="tr-TR" sz="2400" dirty="0" smtClean="0"/>
          </a:p>
          <a:p>
            <a:endParaRPr lang="tr-TR" sz="2400" dirty="0"/>
          </a:p>
          <a:p>
            <a:pPr marL="457200" indent="-457200"/>
            <a:r>
              <a:rPr lang="tr-TR" sz="2800" b="1" dirty="0" smtClean="0"/>
              <a:t>1.Yağ </a:t>
            </a:r>
            <a:r>
              <a:rPr lang="tr-TR" sz="2800" b="1" dirty="0"/>
              <a:t>asitleri, </a:t>
            </a:r>
            <a:endParaRPr lang="tr-TR" sz="2800" b="1" dirty="0" smtClean="0"/>
          </a:p>
          <a:p>
            <a:pPr marL="457200" indent="-457200"/>
            <a:r>
              <a:rPr lang="tr-TR" sz="2800" b="1" dirty="0" smtClean="0"/>
              <a:t>2.</a:t>
            </a:r>
            <a:r>
              <a:rPr lang="tr-TR" sz="2800" b="1" dirty="0" err="1" smtClean="0"/>
              <a:t>Nötral</a:t>
            </a:r>
            <a:r>
              <a:rPr lang="tr-TR" sz="2800" b="1" dirty="0" smtClean="0"/>
              <a:t> </a:t>
            </a:r>
            <a:r>
              <a:rPr lang="tr-TR" sz="2800" b="1" dirty="0"/>
              <a:t>yağlar</a:t>
            </a:r>
            <a:r>
              <a:rPr lang="tr-TR" sz="2800" b="1" dirty="0" smtClean="0"/>
              <a:t>,</a:t>
            </a:r>
          </a:p>
          <a:p>
            <a:pPr marL="457200" indent="-457200"/>
            <a:r>
              <a:rPr lang="tr-TR" sz="2800" b="1" dirty="0" smtClean="0"/>
              <a:t>3.</a:t>
            </a:r>
            <a:r>
              <a:rPr lang="tr-TR" sz="2800" b="1" dirty="0" err="1" smtClean="0"/>
              <a:t>Fosfolipidler</a:t>
            </a:r>
            <a:r>
              <a:rPr lang="tr-TR" sz="2800" b="1" dirty="0"/>
              <a:t>, </a:t>
            </a:r>
          </a:p>
          <a:p>
            <a:r>
              <a:rPr lang="nb-NO" sz="2800" b="1" dirty="0" smtClean="0"/>
              <a:t>4.Glikolipidler,</a:t>
            </a:r>
            <a:endParaRPr lang="tr-TR" sz="2800" b="1" dirty="0" smtClean="0"/>
          </a:p>
          <a:p>
            <a:r>
              <a:rPr lang="nb-NO" sz="2800" b="1" dirty="0" smtClean="0"/>
              <a:t>5.Mumlar,</a:t>
            </a:r>
            <a:endParaRPr lang="tr-TR" sz="2800" b="1" dirty="0" smtClean="0"/>
          </a:p>
          <a:p>
            <a:r>
              <a:rPr lang="nb-NO" sz="2800" b="1" dirty="0" smtClean="0"/>
              <a:t>6.Steroidler </a:t>
            </a:r>
            <a:r>
              <a:rPr lang="nb-NO" sz="2800" b="1" dirty="0"/>
              <a:t>ve terpenler 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86116" y="0"/>
            <a:ext cx="2233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YAĞ ASİTLERİ </a:t>
            </a: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71406" y="500042"/>
            <a:ext cx="88583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/>
              <a:t>Yağ asitlerinin birçok hücre ve dokularda serbest haldeki konsantrasyonları çok </a:t>
            </a:r>
            <a:r>
              <a:rPr lang="tr-TR" sz="2400" dirty="0" smtClean="0"/>
              <a:t>düşüktür.</a:t>
            </a:r>
          </a:p>
          <a:p>
            <a:pPr algn="just"/>
            <a:r>
              <a:rPr lang="tr-TR" sz="2400" dirty="0" smtClean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b="1" dirty="0"/>
              <a:t>Y</a:t>
            </a:r>
            <a:r>
              <a:rPr lang="tr-TR" sz="2400" b="1" dirty="0" smtClean="0"/>
              <a:t>ağ asitleri; </a:t>
            </a:r>
            <a:r>
              <a:rPr lang="tr-TR" sz="2400" b="1" dirty="0" err="1" smtClean="0"/>
              <a:t>nötral</a:t>
            </a:r>
            <a:r>
              <a:rPr lang="tr-TR" sz="2400" b="1" dirty="0" smtClean="0"/>
              <a:t> yağlar, </a:t>
            </a:r>
            <a:r>
              <a:rPr lang="tr-TR" sz="2400" b="1" dirty="0" err="1" smtClean="0"/>
              <a:t>fosfolipidler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glikolipidler</a:t>
            </a:r>
            <a:r>
              <a:rPr lang="tr-TR" sz="2400" b="1" dirty="0" smtClean="0"/>
              <a:t>, kolesterol esterleri ve bazı mumların yapı taşlarıdır.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 Çeşitli hücre ve dokulardan 100’den fazla çeşit yağ asidi izole edilmiştir.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Yağ asitleri, R–COOH formülüyle gösterilen alifatik </a:t>
            </a:r>
            <a:r>
              <a:rPr lang="tr-TR" sz="2400" dirty="0" err="1" smtClean="0"/>
              <a:t>monokarboksilik</a:t>
            </a:r>
            <a:r>
              <a:rPr lang="tr-TR" sz="2400" dirty="0" smtClean="0"/>
              <a:t> asitlerdir. </a:t>
            </a:r>
            <a:r>
              <a:rPr lang="tr-TR" sz="2400" i="1" dirty="0" smtClean="0"/>
              <a:t>Burada R grubu doymuş ya da bir veya daha fazla içeren doymamış uzun bir hidrokarbon zinciri olabilir.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Yağ asitleri birbirlerinden zincir uzunluğu, çift bağların sayısı ve yeri ile ayrılırlar 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14282" y="142852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Yağ </a:t>
            </a:r>
            <a:r>
              <a:rPr lang="tr-TR" sz="2400" dirty="0"/>
              <a:t>asitlerinin sistematik isimlendirilmeleri </a:t>
            </a:r>
            <a:r>
              <a:rPr lang="tr-TR" sz="2400" dirty="0" smtClean="0"/>
              <a:t>hidrokarbon, </a:t>
            </a:r>
            <a:r>
              <a:rPr lang="tr-TR" sz="2400" dirty="0"/>
              <a:t>zinciri isminin sonuna </a:t>
            </a:r>
            <a:r>
              <a:rPr lang="tr-TR" sz="2400" b="1" dirty="0" smtClean="0"/>
              <a:t>“–</a:t>
            </a:r>
            <a:r>
              <a:rPr lang="tr-TR" sz="2400" b="1" dirty="0" err="1" smtClean="0"/>
              <a:t>oik</a:t>
            </a:r>
            <a:r>
              <a:rPr lang="tr-TR" sz="2400" b="1" dirty="0" smtClean="0"/>
              <a:t>” </a:t>
            </a:r>
            <a:r>
              <a:rPr lang="tr-TR" sz="2400" dirty="0"/>
              <a:t>ekinin getirilmesiyle yapılır. </a:t>
            </a:r>
            <a:endParaRPr lang="tr-TR" sz="2400" dirty="0" smtClean="0"/>
          </a:p>
          <a:p>
            <a:pPr algn="just"/>
            <a:r>
              <a:rPr lang="tr-TR" sz="2400" dirty="0" smtClean="0"/>
              <a:t>Örneğin; </a:t>
            </a:r>
            <a:r>
              <a:rPr lang="tr-TR" sz="2400" dirty="0"/>
              <a:t>C18 doymuş yağ asidinin adı </a:t>
            </a:r>
            <a:r>
              <a:rPr lang="tr-TR" sz="2400" b="1" dirty="0" err="1"/>
              <a:t>oktadekanoik</a:t>
            </a:r>
            <a:r>
              <a:rPr lang="tr-TR" sz="2400" b="1" dirty="0"/>
              <a:t> asittir</a:t>
            </a:r>
            <a:r>
              <a:rPr lang="tr-TR" sz="2400" dirty="0"/>
              <a:t>. Hidrokarbon zincirinde </a:t>
            </a:r>
            <a:r>
              <a:rPr lang="tr-TR" sz="2400" b="1" dirty="0">
                <a:solidFill>
                  <a:srgbClr val="33CC33"/>
                </a:solidFill>
              </a:rPr>
              <a:t>bir çift bağ içeren C18 yağ asidi </a:t>
            </a:r>
            <a:r>
              <a:rPr lang="tr-TR" sz="2400" b="1" dirty="0" err="1">
                <a:solidFill>
                  <a:srgbClr val="33CC33"/>
                </a:solidFill>
              </a:rPr>
              <a:t>oktadekenoik</a:t>
            </a:r>
            <a:r>
              <a:rPr lang="tr-TR" sz="2400" b="1" dirty="0">
                <a:solidFill>
                  <a:srgbClr val="33CC33"/>
                </a:solidFill>
              </a:rPr>
              <a:t> asit</a:t>
            </a:r>
            <a:r>
              <a:rPr lang="tr-TR" sz="2400" dirty="0"/>
              <a:t>, </a:t>
            </a:r>
            <a:r>
              <a:rPr lang="tr-TR" sz="2400" b="1" dirty="0">
                <a:solidFill>
                  <a:srgbClr val="FF0000"/>
                </a:solidFill>
              </a:rPr>
              <a:t>iki çift bağlı </a:t>
            </a:r>
            <a:r>
              <a:rPr lang="tr-TR" sz="2400" b="1" dirty="0" err="1">
                <a:solidFill>
                  <a:srgbClr val="FF0000"/>
                </a:solidFill>
              </a:rPr>
              <a:t>oktadekadienoik</a:t>
            </a:r>
            <a:r>
              <a:rPr lang="tr-TR" sz="2400" dirty="0"/>
              <a:t>, </a:t>
            </a:r>
            <a:r>
              <a:rPr lang="tr-TR" sz="2400" b="1" dirty="0">
                <a:solidFill>
                  <a:srgbClr val="00B0F0"/>
                </a:solidFill>
              </a:rPr>
              <a:t>üç çift bağlı </a:t>
            </a:r>
            <a:r>
              <a:rPr lang="tr-TR" sz="2400" b="1" dirty="0" err="1">
                <a:solidFill>
                  <a:srgbClr val="00B0F0"/>
                </a:solidFill>
              </a:rPr>
              <a:t>oktadekatrienoik</a:t>
            </a:r>
            <a:r>
              <a:rPr lang="tr-TR" sz="2400" b="1" dirty="0">
                <a:solidFill>
                  <a:srgbClr val="00B0F0"/>
                </a:solidFill>
              </a:rPr>
              <a:t> asit </a:t>
            </a:r>
            <a:r>
              <a:rPr lang="tr-TR" sz="2400" dirty="0"/>
              <a:t>şeklinde isimlendirilir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smtClean="0"/>
              <a:t> </a:t>
            </a:r>
          </a:p>
          <a:p>
            <a:pPr algn="just"/>
            <a:r>
              <a:rPr lang="tr-TR" sz="2400" dirty="0" smtClean="0"/>
              <a:t>18:0 </a:t>
            </a:r>
            <a:r>
              <a:rPr lang="tr-TR" sz="2400" dirty="0"/>
              <a:t>sembolü doymuş bir C18 yağ asidini, 18:1 sembolü bir çift bağlı C18 yağ asidini, 18:2 sembolü iki çift bağlı C18 yağ asidini gösterir.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214282" y="4000504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400" dirty="0"/>
              <a:t>Yağ asitlerinin karbon atomları karboksil ucundan başlayarak numaralandırılır.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929198"/>
            <a:ext cx="5357850" cy="141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9001156" cy="387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7158" y="428604"/>
            <a:ext cx="83582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Yüksek </a:t>
            </a:r>
            <a:r>
              <a:rPr lang="tr-TR" sz="2400" dirty="0"/>
              <a:t>bitki ve hayvan </a:t>
            </a:r>
            <a:r>
              <a:rPr lang="tr-TR" sz="2400" dirty="0" err="1"/>
              <a:t>lipidlerinin</a:t>
            </a:r>
            <a:r>
              <a:rPr lang="tr-TR" sz="2400" dirty="0"/>
              <a:t> bileşiminde bulunan doğal yağ asitlerinin bazı genel özellikleri şunlardır: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§"/>
            </a:pPr>
            <a:r>
              <a:rPr lang="tr-TR" sz="2400" dirty="0"/>
              <a:t>Yüksek bitki ve hayvan </a:t>
            </a:r>
            <a:r>
              <a:rPr lang="tr-TR" sz="2400" dirty="0" err="1"/>
              <a:t>lipidlerinde</a:t>
            </a:r>
            <a:r>
              <a:rPr lang="tr-TR" sz="2400" dirty="0"/>
              <a:t> bulunan yağ asitlerinin hemen hemen hepsi çift sayıda karbon atomu içerir ve zincir uzunlukları 14–22 karbon arasında değişir. Bunların arasında 16–18 karbonlular en bol olanlarıdır.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§"/>
            </a:pPr>
            <a:r>
              <a:rPr lang="tr-TR" sz="2400" dirty="0"/>
              <a:t>Yağ asitlerinin erime noktaları; çift bağ sayısı arttıkça azalır ve zincir uzadıkça da artar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214678" y="142852"/>
            <a:ext cx="2368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NÖTRAL YAĞLAR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714356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b="1" dirty="0" err="1" smtClean="0"/>
              <a:t>Açilgliseroller</a:t>
            </a:r>
            <a:r>
              <a:rPr lang="tr-TR" sz="2400" b="1" dirty="0" smtClean="0"/>
              <a:t> </a:t>
            </a:r>
            <a:r>
              <a:rPr lang="tr-TR" sz="2400" b="1" dirty="0"/>
              <a:t>veya </a:t>
            </a:r>
            <a:r>
              <a:rPr lang="tr-TR" sz="2400" b="1" dirty="0" err="1"/>
              <a:t>gliseritler</a:t>
            </a:r>
            <a:r>
              <a:rPr lang="tr-TR" sz="2400" b="1" dirty="0"/>
              <a:t> </a:t>
            </a:r>
            <a:r>
              <a:rPr lang="tr-TR" sz="2400" b="1" dirty="0" smtClean="0"/>
              <a:t>olarak da </a:t>
            </a:r>
            <a:r>
              <a:rPr lang="tr-TR" sz="2400" b="1" dirty="0"/>
              <a:t>bilinen </a:t>
            </a:r>
            <a:r>
              <a:rPr lang="tr-TR" sz="2400" b="1" dirty="0" err="1"/>
              <a:t>nötral</a:t>
            </a:r>
            <a:r>
              <a:rPr lang="tr-TR" sz="2400" b="1" dirty="0"/>
              <a:t> yağlar, yağ asitlerinin </a:t>
            </a:r>
            <a:r>
              <a:rPr lang="tr-TR" sz="2400" b="1" dirty="0" err="1"/>
              <a:t>gliserolle</a:t>
            </a:r>
            <a:r>
              <a:rPr lang="tr-TR" sz="2400" b="1" dirty="0"/>
              <a:t> oluşturdukları esterlerdir. </a:t>
            </a:r>
            <a:endParaRPr lang="tr-TR" sz="2400" b="1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Nötral</a:t>
            </a:r>
            <a:r>
              <a:rPr lang="tr-TR" sz="2400" dirty="0" smtClean="0"/>
              <a:t> </a:t>
            </a:r>
            <a:r>
              <a:rPr lang="tr-TR" sz="2400" dirty="0"/>
              <a:t>yağlar, hayvan ve bitki hücrelerindeki yağ depolarının başlıca bileşenleridir. </a:t>
            </a:r>
            <a:endParaRPr lang="tr-TR" sz="2400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Gliserolün</a:t>
            </a:r>
            <a:r>
              <a:rPr lang="tr-TR" sz="2400" dirty="0" smtClean="0"/>
              <a:t> </a:t>
            </a:r>
            <a:r>
              <a:rPr lang="tr-TR" sz="2400" dirty="0"/>
              <a:t>üç hidroksil grubunun da yağ asitleriyle esterleşmesi sonucu oluşan bileşikler </a:t>
            </a:r>
            <a:r>
              <a:rPr lang="tr-TR" sz="2400" b="1" dirty="0" err="1"/>
              <a:t>triaçilgliserol</a:t>
            </a:r>
            <a:r>
              <a:rPr lang="tr-TR" sz="2400" b="1" dirty="0"/>
              <a:t> veya </a:t>
            </a:r>
            <a:r>
              <a:rPr lang="tr-TR" sz="2400" b="1" dirty="0" err="1"/>
              <a:t>trigliseritler</a:t>
            </a:r>
            <a:r>
              <a:rPr lang="tr-TR" sz="2400" b="1" dirty="0"/>
              <a:t> olarak bilinir. </a:t>
            </a:r>
            <a:endParaRPr lang="tr-TR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85720" y="357166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Nötral</a:t>
            </a:r>
            <a:r>
              <a:rPr lang="tr-TR" sz="2400" dirty="0" smtClean="0"/>
              <a:t> </a:t>
            </a:r>
            <a:r>
              <a:rPr lang="tr-TR" sz="2400" dirty="0"/>
              <a:t>yağların büyük kısmını </a:t>
            </a:r>
            <a:r>
              <a:rPr lang="tr-TR" sz="2400" b="1" dirty="0" err="1"/>
              <a:t>trigliseritler</a:t>
            </a:r>
            <a:r>
              <a:rPr lang="tr-TR" sz="2400" dirty="0"/>
              <a:t> oluşturur. Bunun yanı sıra </a:t>
            </a:r>
            <a:r>
              <a:rPr lang="tr-TR" sz="2400" b="1" dirty="0" err="1" smtClean="0"/>
              <a:t>monogliserid</a:t>
            </a:r>
            <a:r>
              <a:rPr lang="tr-TR" sz="2400" dirty="0" smtClean="0"/>
              <a:t> </a:t>
            </a:r>
            <a:r>
              <a:rPr lang="tr-TR" sz="2400" dirty="0"/>
              <a:t>ve </a:t>
            </a:r>
            <a:r>
              <a:rPr lang="tr-TR" sz="2400" b="1" dirty="0" err="1" smtClean="0"/>
              <a:t>digliseridler</a:t>
            </a:r>
            <a:r>
              <a:rPr lang="tr-TR" sz="2400" dirty="0" smtClean="0"/>
              <a:t> </a:t>
            </a:r>
            <a:r>
              <a:rPr lang="tr-TR" sz="2400" dirty="0"/>
              <a:t>de mevcuttur. Doğal katı ve sıvı yağlar çeşitli </a:t>
            </a:r>
            <a:r>
              <a:rPr lang="tr-TR" sz="2400" dirty="0" err="1"/>
              <a:t>trigliseridlerin</a:t>
            </a:r>
            <a:r>
              <a:rPr lang="tr-TR" sz="2400" dirty="0"/>
              <a:t> bir karışımıdır.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00034" y="4286256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Trigliseridlerdeki</a:t>
            </a:r>
            <a:r>
              <a:rPr lang="tr-TR" sz="2400" dirty="0" smtClean="0"/>
              <a:t> </a:t>
            </a:r>
            <a:r>
              <a:rPr lang="tr-TR" sz="2400" dirty="0"/>
              <a:t>yağ asitlerinin </a:t>
            </a:r>
            <a:r>
              <a:rPr lang="tr-TR" sz="2400" b="1" dirty="0"/>
              <a:t>hepsi de aynı (R1 = R2 = R3) ise basit </a:t>
            </a:r>
            <a:r>
              <a:rPr lang="tr-TR" sz="2400" b="1" dirty="0" err="1"/>
              <a:t>gliseritler</a:t>
            </a:r>
            <a:r>
              <a:rPr lang="tr-TR" sz="2400" b="1" dirty="0"/>
              <a:t>, eğer birbirinden farklı (R1 ≠ R2 ≠ R3) ise bunlara da karışık </a:t>
            </a:r>
            <a:r>
              <a:rPr lang="tr-TR" sz="2400" b="1" dirty="0" err="1"/>
              <a:t>trigliseridler</a:t>
            </a:r>
            <a:r>
              <a:rPr lang="tr-TR" sz="2400" b="1" dirty="0"/>
              <a:t> adı verilir. </a:t>
            </a:r>
            <a:endParaRPr lang="tr-TR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4"/>
            <a:ext cx="7429520" cy="20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00430" y="285728"/>
            <a:ext cx="25358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FOSFOLİPİDLER </a:t>
            </a:r>
            <a:endParaRPr lang="tr-TR" sz="2800" dirty="0"/>
          </a:p>
        </p:txBody>
      </p:sp>
      <p:sp>
        <p:nvSpPr>
          <p:cNvPr id="4" name="3 Dikdörtgen"/>
          <p:cNvSpPr/>
          <p:nvPr/>
        </p:nvSpPr>
        <p:spPr>
          <a:xfrm>
            <a:off x="428596" y="85723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Fosfolipidler</a:t>
            </a:r>
            <a:r>
              <a:rPr lang="tr-TR" sz="2400" dirty="0" smtClean="0"/>
              <a:t> </a:t>
            </a:r>
            <a:r>
              <a:rPr lang="tr-TR" sz="2400" dirty="0"/>
              <a:t>biyolojik </a:t>
            </a:r>
            <a:r>
              <a:rPr lang="tr-TR" sz="2400" dirty="0" err="1"/>
              <a:t>membranların</a:t>
            </a:r>
            <a:r>
              <a:rPr lang="tr-TR" sz="2400" dirty="0"/>
              <a:t> en önemli bileşenleridir. </a:t>
            </a:r>
            <a:r>
              <a:rPr lang="tr-TR" sz="2400" dirty="0" err="1"/>
              <a:t>Gliserolden</a:t>
            </a:r>
            <a:r>
              <a:rPr lang="tr-TR" sz="2400" dirty="0"/>
              <a:t> türetilen </a:t>
            </a:r>
            <a:r>
              <a:rPr lang="tr-TR" sz="2400" dirty="0" err="1"/>
              <a:t>fosfolipidlere</a:t>
            </a:r>
            <a:r>
              <a:rPr lang="tr-TR" sz="2400" dirty="0"/>
              <a:t> </a:t>
            </a:r>
            <a:r>
              <a:rPr lang="tr-TR" sz="2400" b="1" dirty="0" err="1"/>
              <a:t>fosfogliseritler</a:t>
            </a:r>
            <a:r>
              <a:rPr lang="tr-TR" sz="2400" b="1" dirty="0"/>
              <a:t> adı verilir. Bir </a:t>
            </a:r>
            <a:r>
              <a:rPr lang="tr-TR" sz="2400" b="1" dirty="0" err="1"/>
              <a:t>fosfogliserit</a:t>
            </a:r>
            <a:r>
              <a:rPr lang="tr-TR" sz="2400" b="1" dirty="0"/>
              <a:t>, bir </a:t>
            </a:r>
            <a:r>
              <a:rPr lang="tr-TR" sz="2400" b="1" dirty="0" err="1"/>
              <a:t>gliserol</a:t>
            </a:r>
            <a:r>
              <a:rPr lang="tr-TR" sz="2400" b="1" dirty="0"/>
              <a:t> omurgası ile iki yağ asidi ve </a:t>
            </a:r>
            <a:r>
              <a:rPr lang="tr-TR" sz="2400" b="1" dirty="0" err="1"/>
              <a:t>fosforillenmiş</a:t>
            </a:r>
            <a:r>
              <a:rPr lang="tr-TR" sz="2400" b="1" dirty="0"/>
              <a:t> bir alkolden oluşur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428596" y="2714620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Fosfogliseritlerde</a:t>
            </a:r>
            <a:r>
              <a:rPr lang="tr-TR" sz="2400" dirty="0"/>
              <a:t>, </a:t>
            </a: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 smtClean="0"/>
              <a:t>Gliserolün</a:t>
            </a:r>
            <a:r>
              <a:rPr lang="tr-TR" sz="2400" dirty="0" smtClean="0"/>
              <a:t> </a:t>
            </a:r>
            <a:r>
              <a:rPr lang="tr-TR" sz="2400" dirty="0"/>
              <a:t>1 ve 2 </a:t>
            </a:r>
            <a:r>
              <a:rPr lang="tr-TR" sz="2400" dirty="0" err="1"/>
              <a:t>nolu</a:t>
            </a:r>
            <a:r>
              <a:rPr lang="tr-TR" sz="2400" dirty="0"/>
              <a:t> karbon atomlarındaki hidroksil grubu iki yağ asidinin karboksil gruplarıyla</a:t>
            </a:r>
            <a:r>
              <a:rPr lang="tr-TR" sz="2400" dirty="0" smtClean="0"/>
              <a:t>,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3 </a:t>
            </a:r>
            <a:r>
              <a:rPr lang="tr-TR" sz="2400" dirty="0" err="1"/>
              <a:t>nolu</a:t>
            </a:r>
            <a:r>
              <a:rPr lang="tr-TR" sz="2400" dirty="0"/>
              <a:t> karbonun hidroksil grubu da fosforik asitle esterleşmiştir. Bu şekilde oluşan </a:t>
            </a:r>
            <a:r>
              <a:rPr lang="tr-TR" sz="2400" dirty="0" smtClean="0"/>
              <a:t>bileşiğe </a:t>
            </a:r>
            <a:r>
              <a:rPr lang="tr-TR" sz="2400" b="1" dirty="0" err="1"/>
              <a:t>fosfatidik</a:t>
            </a:r>
            <a:r>
              <a:rPr lang="tr-TR" sz="2400" b="1" dirty="0"/>
              <a:t> asit denir ve en basit </a:t>
            </a:r>
            <a:r>
              <a:rPr lang="tr-TR" sz="2400" b="1" dirty="0" err="1"/>
              <a:t>fosfogliserittir</a:t>
            </a:r>
            <a:r>
              <a:rPr lang="tr-TR" sz="2400" b="1" dirty="0"/>
              <a:t>. </a:t>
            </a:r>
            <a:endParaRPr lang="tr-T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14282" y="357166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Membran</a:t>
            </a:r>
            <a:r>
              <a:rPr lang="tr-TR" sz="2400" dirty="0" smtClean="0"/>
              <a:t> </a:t>
            </a:r>
            <a:r>
              <a:rPr lang="tr-TR" sz="2400" dirty="0"/>
              <a:t>yapısında çok az miktarda </a:t>
            </a:r>
            <a:r>
              <a:rPr lang="tr-TR" sz="2400" b="1" u="sng" dirty="0" err="1"/>
              <a:t>fosfatidat</a:t>
            </a:r>
            <a:r>
              <a:rPr lang="tr-TR" sz="2400" dirty="0"/>
              <a:t> bulunur. Bununla beraber </a:t>
            </a:r>
            <a:r>
              <a:rPr lang="tr-TR" sz="2400" dirty="0" err="1"/>
              <a:t>fosfatidatlar</a:t>
            </a:r>
            <a:r>
              <a:rPr lang="tr-TR" sz="2400" dirty="0"/>
              <a:t>, diğer </a:t>
            </a:r>
            <a:r>
              <a:rPr lang="tr-TR" sz="2400" dirty="0" err="1"/>
              <a:t>fosfogliseritlerin</a:t>
            </a:r>
            <a:r>
              <a:rPr lang="tr-TR" sz="2400" dirty="0"/>
              <a:t> </a:t>
            </a:r>
            <a:r>
              <a:rPr lang="tr-TR" sz="2400" dirty="0" err="1"/>
              <a:t>biyosentezinde</a:t>
            </a:r>
            <a:r>
              <a:rPr lang="tr-TR" sz="2400" dirty="0"/>
              <a:t> önemli ara bileşiklerdir. </a:t>
            </a:r>
            <a:r>
              <a:rPr lang="tr-TR" sz="2400" dirty="0" err="1"/>
              <a:t>Fosfogliseritler</a:t>
            </a:r>
            <a:r>
              <a:rPr lang="tr-TR" sz="2400" dirty="0"/>
              <a:t>, </a:t>
            </a:r>
            <a:r>
              <a:rPr lang="tr-TR" sz="2400" dirty="0" err="1"/>
              <a:t>fosfatidatlardaki</a:t>
            </a:r>
            <a:r>
              <a:rPr lang="tr-TR" sz="2400" dirty="0"/>
              <a:t> fosfat grubunun bazı alkollerin hidroksil grubuyla esterleşmesi sonucu oluşur. Bu alkollerin </a:t>
            </a:r>
            <a:r>
              <a:rPr lang="tr-TR" sz="2400" dirty="0" err="1"/>
              <a:t>başlıcaları</a:t>
            </a:r>
            <a:r>
              <a:rPr lang="tr-TR" sz="2400" dirty="0"/>
              <a:t> </a:t>
            </a:r>
            <a:r>
              <a:rPr lang="tr-TR" sz="2400" b="1" dirty="0" err="1"/>
              <a:t>etanolamin</a:t>
            </a:r>
            <a:r>
              <a:rPr lang="tr-TR" sz="2400" b="1" dirty="0"/>
              <a:t>, kolin, serin, </a:t>
            </a:r>
            <a:r>
              <a:rPr lang="tr-TR" sz="2400" b="1" dirty="0" err="1"/>
              <a:t>gliserol</a:t>
            </a:r>
            <a:r>
              <a:rPr lang="tr-TR" sz="2400" b="1" dirty="0"/>
              <a:t> ve </a:t>
            </a:r>
            <a:r>
              <a:rPr lang="tr-TR" sz="2400" b="1" dirty="0" err="1"/>
              <a:t>inositoldür</a:t>
            </a:r>
            <a:r>
              <a:rPr lang="tr-TR" sz="2400" b="1" dirty="0"/>
              <a:t> </a:t>
            </a:r>
            <a:endParaRPr lang="tr-T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786058"/>
            <a:ext cx="4500594" cy="328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428596" y="357166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Genel </a:t>
            </a:r>
            <a:r>
              <a:rPr lang="tr-TR" sz="2400" dirty="0"/>
              <a:t>olarak, </a:t>
            </a:r>
            <a:r>
              <a:rPr lang="tr-TR" sz="2400" dirty="0" err="1"/>
              <a:t>fosfolipidler</a:t>
            </a:r>
            <a:r>
              <a:rPr lang="tr-TR" sz="2400" dirty="0"/>
              <a:t> C–1’ de 16–18 karbonlu doymuş yağ asidi ve C–2’ de 18–20 karbonlu doymamış yağ asidi </a:t>
            </a:r>
            <a:r>
              <a:rPr lang="tr-TR" sz="2400" dirty="0" smtClean="0"/>
              <a:t>içerir. </a:t>
            </a:r>
            <a:endParaRPr lang="tr-T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8572528" cy="288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285720" y="5072074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Yaygın </a:t>
            </a:r>
            <a:r>
              <a:rPr lang="tr-TR" sz="2400" dirty="0" err="1"/>
              <a:t>fosfogliseridler</a:t>
            </a:r>
            <a:r>
              <a:rPr lang="tr-TR" sz="2400" dirty="0"/>
              <a:t>, </a:t>
            </a:r>
            <a:r>
              <a:rPr lang="tr-TR" sz="2400" dirty="0" err="1"/>
              <a:t>fosfodiester</a:t>
            </a:r>
            <a:r>
              <a:rPr lang="tr-TR" sz="2400" dirty="0"/>
              <a:t> </a:t>
            </a:r>
            <a:r>
              <a:rPr lang="tr-TR" sz="2400" dirty="0" err="1" smtClean="0"/>
              <a:t>bağıylabir</a:t>
            </a:r>
            <a:r>
              <a:rPr lang="tr-TR" sz="2400" dirty="0" smtClean="0"/>
              <a:t> </a:t>
            </a:r>
            <a:r>
              <a:rPr lang="tr-TR" sz="2400" dirty="0" err="1" smtClean="0"/>
              <a:t>glisrol</a:t>
            </a:r>
            <a:r>
              <a:rPr lang="tr-TR" sz="2400" dirty="0" smtClean="0"/>
              <a:t> molekülüne, iki uzun zincirli yağ asidinin ve bir fosforik </a:t>
            </a:r>
            <a:r>
              <a:rPr lang="tr-TR" sz="2400" dirty="0" err="1" smtClean="0"/>
              <a:t>asitin</a:t>
            </a:r>
            <a:r>
              <a:rPr lang="tr-TR" sz="2400" dirty="0" smtClean="0"/>
              <a:t> bağlanması ile oluşmaktadır. </a:t>
            </a:r>
            <a:endParaRPr lang="tr-TR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214678" y="142852"/>
            <a:ext cx="24579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GLİKOLİPİDLER </a:t>
            </a:r>
            <a:endParaRPr lang="tr-TR" sz="2800" dirty="0"/>
          </a:p>
        </p:txBody>
      </p:sp>
      <p:sp>
        <p:nvSpPr>
          <p:cNvPr id="4" name="3 Dikdörtgen"/>
          <p:cNvSpPr/>
          <p:nvPr/>
        </p:nvSpPr>
        <p:spPr>
          <a:xfrm>
            <a:off x="357158" y="785794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Glikolipitler</a:t>
            </a:r>
            <a:r>
              <a:rPr lang="tr-TR" sz="2400" dirty="0"/>
              <a:t>, </a:t>
            </a:r>
            <a:r>
              <a:rPr lang="tr-TR" sz="2400" dirty="0" err="1"/>
              <a:t>sfingomiyelin</a:t>
            </a:r>
            <a:r>
              <a:rPr lang="tr-TR" sz="2400" dirty="0"/>
              <a:t> gibi </a:t>
            </a:r>
            <a:r>
              <a:rPr lang="tr-TR" sz="2400" dirty="0" err="1"/>
              <a:t>sfingozin</a:t>
            </a:r>
            <a:r>
              <a:rPr lang="tr-TR" sz="2400" dirty="0"/>
              <a:t> alkolünden türemiştir. </a:t>
            </a:r>
            <a:r>
              <a:rPr lang="tr-TR" sz="2400" dirty="0" err="1"/>
              <a:t>Glikolipidler</a:t>
            </a:r>
            <a:r>
              <a:rPr lang="tr-TR" sz="2400" dirty="0"/>
              <a:t>, </a:t>
            </a:r>
            <a:r>
              <a:rPr lang="tr-TR" sz="2400" dirty="0" err="1"/>
              <a:t>karbohidrat</a:t>
            </a:r>
            <a:r>
              <a:rPr lang="tr-TR" sz="2400" dirty="0"/>
              <a:t> grubu içeren </a:t>
            </a:r>
            <a:r>
              <a:rPr lang="tr-TR" sz="2400" dirty="0" err="1"/>
              <a:t>lipidlerdir</a:t>
            </a:r>
            <a:r>
              <a:rPr lang="tr-TR" sz="2400" dirty="0"/>
              <a:t> (mono ve </a:t>
            </a:r>
            <a:r>
              <a:rPr lang="tr-TR" sz="2400" dirty="0" err="1"/>
              <a:t>oligo</a:t>
            </a:r>
            <a:r>
              <a:rPr lang="tr-TR" sz="2400" dirty="0"/>
              <a:t> </a:t>
            </a:r>
            <a:r>
              <a:rPr lang="tr-TR" sz="2400" dirty="0" err="1"/>
              <a:t>sakkarit</a:t>
            </a:r>
            <a:r>
              <a:rPr lang="tr-TR" sz="2400" dirty="0" smtClean="0"/>
              <a:t>). </a:t>
            </a:r>
            <a:r>
              <a:rPr lang="tr-TR" sz="2400" dirty="0"/>
              <a:t>En basit </a:t>
            </a:r>
            <a:r>
              <a:rPr lang="tr-TR" sz="2400" dirty="0" err="1"/>
              <a:t>glikolipidler</a:t>
            </a:r>
            <a:r>
              <a:rPr lang="tr-TR" sz="2400" dirty="0"/>
              <a:t>, yalnız bir tek </a:t>
            </a:r>
            <a:r>
              <a:rPr lang="tr-TR" sz="2400" dirty="0" err="1"/>
              <a:t>glukoz</a:t>
            </a:r>
            <a:r>
              <a:rPr lang="tr-TR" sz="2400" dirty="0"/>
              <a:t> veya </a:t>
            </a:r>
            <a:r>
              <a:rPr lang="tr-TR" sz="2400" dirty="0" err="1"/>
              <a:t>galaktoz</a:t>
            </a:r>
            <a:r>
              <a:rPr lang="tr-TR" sz="2400" dirty="0"/>
              <a:t> molekülü ile bağlanmış bileşiklerdir ve bunlara </a:t>
            </a:r>
            <a:r>
              <a:rPr lang="tr-TR" sz="2400" b="1" dirty="0" err="1"/>
              <a:t>serabositler</a:t>
            </a:r>
            <a:r>
              <a:rPr lang="tr-TR" sz="2400" b="1" dirty="0"/>
              <a:t> adı verilir.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3357562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Bu </a:t>
            </a:r>
            <a:r>
              <a:rPr lang="tr-TR" sz="2400" dirty="0"/>
              <a:t>bileşiklerden, özellikle sinir hücre </a:t>
            </a:r>
            <a:r>
              <a:rPr lang="tr-TR" sz="2400" dirty="0" err="1"/>
              <a:t>membranında</a:t>
            </a:r>
            <a:r>
              <a:rPr lang="tr-TR" sz="2400" dirty="0"/>
              <a:t> daha çok rastlanan </a:t>
            </a:r>
            <a:r>
              <a:rPr lang="tr-TR" sz="2400" dirty="0" err="1"/>
              <a:t>galaktoserebrositler</a:t>
            </a:r>
            <a:r>
              <a:rPr lang="tr-TR" sz="2400" dirty="0"/>
              <a:t> </a:t>
            </a:r>
            <a:r>
              <a:rPr lang="tr-TR" sz="2400" dirty="0" err="1"/>
              <a:t>glukoserebrositlerden</a:t>
            </a:r>
            <a:r>
              <a:rPr lang="tr-TR" sz="2400" dirty="0"/>
              <a:t> daha </a:t>
            </a:r>
            <a:r>
              <a:rPr lang="tr-TR" sz="2400" dirty="0" smtClean="0"/>
              <a:t>yaygındır. </a:t>
            </a:r>
            <a:endParaRPr lang="tr-TR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714744" y="285728"/>
            <a:ext cx="1481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MUMLAR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357158" y="857232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Biyolojik </a:t>
            </a:r>
            <a:r>
              <a:rPr lang="tr-TR" sz="2400" dirty="0"/>
              <a:t>mumlar, doymuş veya doymamış yağ asitleri (C14–C36) uzun zincirli (C16–C30) </a:t>
            </a:r>
            <a:r>
              <a:rPr lang="tr-TR" sz="2400" dirty="0" err="1"/>
              <a:t>monoalkollerin</a:t>
            </a:r>
            <a:r>
              <a:rPr lang="tr-TR" sz="2400" dirty="0"/>
              <a:t> esterlerinin bir karışımıdırlar. </a:t>
            </a:r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smtClean="0"/>
              <a:t>Erime </a:t>
            </a:r>
            <a:r>
              <a:rPr lang="tr-TR" sz="2400" dirty="0"/>
              <a:t>noktaları 60–100</a:t>
            </a:r>
            <a:r>
              <a:rPr lang="tr-TR" sz="2400" baseline="30000" dirty="0"/>
              <a:t>o</a:t>
            </a:r>
            <a:r>
              <a:rPr lang="tr-TR" sz="2400" dirty="0"/>
              <a:t>C arasında değişir. Mumlar aynı zamanda </a:t>
            </a:r>
            <a:r>
              <a:rPr lang="tr-TR" sz="2400" dirty="0" err="1"/>
              <a:t>hidrofobik</a:t>
            </a:r>
            <a:r>
              <a:rPr lang="tr-TR" sz="2400" dirty="0"/>
              <a:t> nitelikleri ve yüksek yoğunlukları ile ilgili olarak, doğada çeşitli görevler üstlenmektedirler. Omurgalıların belli deri bezleri, deriyi ve kılları korumak</a:t>
            </a:r>
            <a:r>
              <a:rPr lang="tr-TR" sz="2400" dirty="0" smtClean="0"/>
              <a:t>,</a:t>
            </a:r>
            <a:r>
              <a:rPr lang="tr-TR" sz="2400" dirty="0"/>
              <a:t> esnek, yağlı ve su geçirmez halde tutmak için mum salgılar. </a:t>
            </a:r>
            <a:r>
              <a:rPr lang="tr-TR" sz="2400" dirty="0" smtClean="0"/>
              <a:t>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428596" y="4286256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Biyolojik </a:t>
            </a:r>
            <a:r>
              <a:rPr lang="tr-TR" sz="2400" dirty="0"/>
              <a:t>mumların, eczacılık, kozmetik ve diğer endüstride çok çeşitli kullanım alanları vardır. </a:t>
            </a:r>
            <a:r>
              <a:rPr lang="tr-TR" sz="2400" dirty="0" err="1"/>
              <a:t>Linolein</a:t>
            </a:r>
            <a:r>
              <a:rPr lang="tr-TR" sz="2400" dirty="0"/>
              <a:t> (koyun yününden), bal mumu ve ispermeçet yağından çıkarılan mumlar (balinalardan) losyon, merhem ve cila üretiminde yaygın olarak kullanılmaktadır.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571736" y="214290"/>
            <a:ext cx="3724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STEROİDLER VE TERPENLER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714356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Hücrelerin </a:t>
            </a:r>
            <a:r>
              <a:rPr lang="tr-TR" sz="2400" dirty="0"/>
              <a:t>sıcak alkali ortamda sabunlaşmayan </a:t>
            </a:r>
            <a:r>
              <a:rPr lang="tr-TR" sz="2400" dirty="0" err="1"/>
              <a:t>lipidleri</a:t>
            </a:r>
            <a:r>
              <a:rPr lang="tr-TR" sz="2400" dirty="0"/>
              <a:t> </a:t>
            </a:r>
            <a:r>
              <a:rPr lang="tr-TR" sz="2400" dirty="0" err="1"/>
              <a:t>steroidler</a:t>
            </a:r>
            <a:r>
              <a:rPr lang="tr-TR" sz="2400" dirty="0"/>
              <a:t> ve </a:t>
            </a:r>
            <a:r>
              <a:rPr lang="tr-TR" sz="2400" dirty="0" err="1"/>
              <a:t>terpenlerdir</a:t>
            </a:r>
            <a:r>
              <a:rPr lang="tr-TR" sz="2400" dirty="0"/>
              <a:t>. Bu bileşiklerin farklı olmalarına karşın hepsi de beş karbonlu </a:t>
            </a:r>
            <a:r>
              <a:rPr lang="tr-TR" sz="2400" dirty="0" err="1"/>
              <a:t>izopren</a:t>
            </a:r>
            <a:r>
              <a:rPr lang="tr-TR" sz="2400" dirty="0"/>
              <a:t> türevleridirler.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/>
            <a:r>
              <a:rPr lang="tr-TR" sz="2400" b="1" dirty="0" smtClean="0"/>
              <a:t>	</a:t>
            </a:r>
            <a:r>
              <a:rPr lang="tr-TR" sz="2400" dirty="0" err="1" smtClean="0"/>
              <a:t>Steroidler</a:t>
            </a:r>
            <a:r>
              <a:rPr lang="tr-TR" sz="2400" dirty="0"/>
              <a:t>, üç </a:t>
            </a:r>
            <a:r>
              <a:rPr lang="tr-TR" sz="2400" dirty="0" err="1"/>
              <a:t>siklohekzan</a:t>
            </a:r>
            <a:r>
              <a:rPr lang="tr-TR" sz="2400" dirty="0"/>
              <a:t> halkasının </a:t>
            </a:r>
            <a:r>
              <a:rPr lang="tr-TR" sz="2400" dirty="0" err="1"/>
              <a:t>fenantren</a:t>
            </a:r>
            <a:r>
              <a:rPr lang="tr-TR" sz="2400" dirty="0"/>
              <a:t> düzeninde </a:t>
            </a:r>
            <a:r>
              <a:rPr lang="tr-TR" sz="2400" dirty="0" err="1"/>
              <a:t>kondenzasyonu</a:t>
            </a:r>
            <a:r>
              <a:rPr lang="tr-TR" sz="2400" dirty="0"/>
              <a:t> sonucu oluşan </a:t>
            </a:r>
            <a:r>
              <a:rPr lang="tr-TR" sz="2400" dirty="0" smtClean="0"/>
              <a:t>“</a:t>
            </a:r>
            <a:r>
              <a:rPr lang="tr-TR" sz="2400" dirty="0" err="1" smtClean="0"/>
              <a:t>siklopentanoperhidrofenantren</a:t>
            </a:r>
            <a:r>
              <a:rPr lang="tr-TR" sz="2400" dirty="0" smtClean="0"/>
              <a:t>” türevidirler. Doğal </a:t>
            </a:r>
            <a:r>
              <a:rPr lang="tr-TR" sz="2400" dirty="0" err="1"/>
              <a:t>steroidler</a:t>
            </a:r>
            <a:r>
              <a:rPr lang="tr-TR" sz="2400" dirty="0"/>
              <a:t> içinde en önemlileri safra asitleri, cinsiyet ve adrenal korteks hormonları ile sterollerdir.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166542"/>
            <a:ext cx="3214710" cy="212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500034" y="357166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Safra </a:t>
            </a:r>
            <a:r>
              <a:rPr lang="tr-TR" sz="2400" dirty="0"/>
              <a:t>asitleri içinde, insan safrasında en bol bulunanı </a:t>
            </a:r>
            <a:r>
              <a:rPr lang="tr-TR" sz="2400" b="1" dirty="0"/>
              <a:t>kolik </a:t>
            </a:r>
            <a:r>
              <a:rPr lang="tr-TR" sz="2400" b="1" dirty="0" smtClean="0"/>
              <a:t>asittir. </a:t>
            </a:r>
            <a:r>
              <a:rPr lang="tr-TR" sz="2400" dirty="0"/>
              <a:t>Safra asitleri suda kolayca çözünebildikleri gibi, diğer </a:t>
            </a:r>
            <a:r>
              <a:rPr lang="tr-TR" sz="2400" dirty="0" err="1"/>
              <a:t>lipidleri</a:t>
            </a:r>
            <a:r>
              <a:rPr lang="tr-TR" sz="2400" dirty="0"/>
              <a:t> emülsiyon haline getirerek ince bağırsaklarda sindirilmelerini kolaylaştırırlar.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	Erkek </a:t>
            </a:r>
            <a:r>
              <a:rPr lang="tr-TR" sz="2400" dirty="0"/>
              <a:t>ve dişi cinsiyet hormonlarının her ikisi de </a:t>
            </a:r>
            <a:r>
              <a:rPr lang="tr-TR" sz="2400" dirty="0" err="1"/>
              <a:t>steroid</a:t>
            </a:r>
            <a:r>
              <a:rPr lang="tr-TR" sz="2400" dirty="0"/>
              <a:t> yapısındadır. Bunlardan erkek cinsiyet hormonu olan </a:t>
            </a:r>
            <a:r>
              <a:rPr lang="tr-TR" sz="2400" b="1" dirty="0"/>
              <a:t>testosteron testiste </a:t>
            </a:r>
            <a:r>
              <a:rPr lang="tr-TR" sz="2400" b="1" dirty="0" smtClean="0"/>
              <a:t>sentezlenir.</a:t>
            </a:r>
            <a:r>
              <a:rPr lang="tr-TR" sz="2400" dirty="0" smtClean="0"/>
              <a:t>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	İki </a:t>
            </a:r>
            <a:r>
              <a:rPr lang="tr-TR" sz="2400" dirty="0"/>
              <a:t>tip dişi cinsiyet hormonu vardır. </a:t>
            </a:r>
            <a:r>
              <a:rPr lang="tr-TR" sz="2400" b="1" dirty="0"/>
              <a:t>Östrojenler ve </a:t>
            </a:r>
            <a:r>
              <a:rPr lang="tr-TR" sz="2400" b="1" dirty="0" err="1"/>
              <a:t>progesteron</a:t>
            </a:r>
            <a:r>
              <a:rPr lang="tr-TR" sz="2400" b="1" dirty="0"/>
              <a:t>. Üç çeşit östrojen hormonu tespit edilmiştir. Bunlar </a:t>
            </a:r>
            <a:r>
              <a:rPr lang="tr-TR" sz="2400" b="1" dirty="0" err="1"/>
              <a:t>östron</a:t>
            </a:r>
            <a:r>
              <a:rPr lang="tr-TR" sz="2400" b="1" dirty="0"/>
              <a:t>, </a:t>
            </a:r>
            <a:r>
              <a:rPr lang="tr-TR" sz="2400" b="1" dirty="0" err="1"/>
              <a:t>östradiol</a:t>
            </a:r>
            <a:r>
              <a:rPr lang="tr-TR" sz="2400" b="1" dirty="0"/>
              <a:t> ve </a:t>
            </a:r>
            <a:r>
              <a:rPr lang="tr-TR" sz="2400" b="1" dirty="0" err="1" smtClean="0"/>
              <a:t>östrioldür</a:t>
            </a:r>
            <a:r>
              <a:rPr lang="tr-TR" sz="2400" b="1" dirty="0" smtClean="0"/>
              <a:t>.</a:t>
            </a:r>
            <a:endParaRPr lang="tr-TR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85720" y="285728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Adrenal </a:t>
            </a:r>
            <a:r>
              <a:rPr lang="tr-TR" sz="2400" dirty="0"/>
              <a:t>korteksten hormon aktivitesine sahip birçok </a:t>
            </a:r>
            <a:r>
              <a:rPr lang="tr-TR" sz="2400" dirty="0" err="1"/>
              <a:t>steroidler</a:t>
            </a:r>
            <a:r>
              <a:rPr lang="tr-TR" sz="2400" dirty="0"/>
              <a:t> izole edilmiştir. Bunlar etkilerine göre iki sınıfa ayrılmışlardır. 1) </a:t>
            </a:r>
            <a:r>
              <a:rPr lang="tr-TR" sz="2400" dirty="0" err="1"/>
              <a:t>Karbohidrat</a:t>
            </a:r>
            <a:r>
              <a:rPr lang="tr-TR" sz="2400" dirty="0"/>
              <a:t> metabolizması üzerinde etkili olanlar (</a:t>
            </a:r>
            <a:r>
              <a:rPr lang="tr-TR" sz="2400" b="1" dirty="0"/>
              <a:t>Kortizon ve </a:t>
            </a:r>
            <a:r>
              <a:rPr lang="tr-TR" sz="2400" b="1" dirty="0" err="1"/>
              <a:t>kortizol</a:t>
            </a:r>
            <a:r>
              <a:rPr lang="tr-TR" sz="2400" b="1" dirty="0"/>
              <a:t>), 2) Mineral metabolizması üzerinde etkili olanlar (</a:t>
            </a:r>
            <a:r>
              <a:rPr lang="tr-TR" sz="2400" b="1" dirty="0" err="1"/>
              <a:t>Aldosteron</a:t>
            </a:r>
            <a:r>
              <a:rPr lang="tr-TR" sz="2400" b="1" dirty="0"/>
              <a:t>)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428596" y="3786190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	Kolesterol </a:t>
            </a:r>
            <a:r>
              <a:rPr lang="tr-TR" sz="2400" b="1" dirty="0"/>
              <a:t>hayvan dokularında hem serbest hem de birleşik halde en bol bulunan </a:t>
            </a:r>
            <a:r>
              <a:rPr lang="tr-TR" sz="2400" b="1" dirty="0" smtClean="0"/>
              <a:t>steroldür. </a:t>
            </a:r>
            <a:r>
              <a:rPr lang="tr-TR" sz="2400" b="1" dirty="0"/>
              <a:t>Hayvan hücre </a:t>
            </a:r>
            <a:r>
              <a:rPr lang="tr-TR" sz="2400" b="1" dirty="0" err="1"/>
              <a:t>membranlarında</a:t>
            </a:r>
            <a:r>
              <a:rPr lang="tr-TR" sz="2400" b="1" dirty="0"/>
              <a:t> çok, mitokondri ve </a:t>
            </a:r>
            <a:r>
              <a:rPr lang="tr-TR" sz="2400" b="1" dirty="0" err="1"/>
              <a:t>endoplazmik</a:t>
            </a:r>
            <a:r>
              <a:rPr lang="tr-TR" sz="2400" b="1" dirty="0"/>
              <a:t> </a:t>
            </a:r>
            <a:r>
              <a:rPr lang="tr-TR" sz="2400" b="1" dirty="0" err="1"/>
              <a:t>retikulum</a:t>
            </a:r>
            <a:r>
              <a:rPr lang="tr-TR" sz="2400" b="1" dirty="0"/>
              <a:t> </a:t>
            </a:r>
            <a:r>
              <a:rPr lang="tr-TR" sz="2400" b="1" dirty="0" err="1"/>
              <a:t>membranlarında</a:t>
            </a:r>
            <a:r>
              <a:rPr lang="tr-TR" sz="2400" b="1" dirty="0"/>
              <a:t> ise az miktarlarda kolesterol mevcuttur. </a:t>
            </a:r>
            <a:r>
              <a:rPr lang="tr-TR" sz="2400" b="1" dirty="0" smtClean="0"/>
              <a:t>Bitki </a:t>
            </a:r>
            <a:r>
              <a:rPr lang="tr-TR" sz="2400" b="1" dirty="0"/>
              <a:t>hücrelerinde kolesterol yoktur ve </a:t>
            </a:r>
            <a:r>
              <a:rPr lang="tr-TR" sz="2400" b="1" dirty="0" err="1"/>
              <a:t>fitosteroller</a:t>
            </a:r>
            <a:r>
              <a:rPr lang="tr-TR" sz="2400" b="1" dirty="0"/>
              <a:t> adı verilen bir grup sterolleri içerirler.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2285992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Buraya </a:t>
            </a:r>
            <a:r>
              <a:rPr lang="tr-TR" sz="2400" dirty="0"/>
              <a:t>kadar saydığımız </a:t>
            </a:r>
            <a:r>
              <a:rPr lang="tr-TR" sz="2400" dirty="0" err="1"/>
              <a:t>steroidler</a:t>
            </a:r>
            <a:r>
              <a:rPr lang="tr-TR" sz="2400" dirty="0"/>
              <a:t> canlılarda çok az miktarda bulunurlar. Fakat </a:t>
            </a:r>
            <a:r>
              <a:rPr lang="tr-TR" sz="2400" dirty="0" err="1"/>
              <a:t>steroidlerin</a:t>
            </a:r>
            <a:r>
              <a:rPr lang="tr-TR" sz="2400" dirty="0"/>
              <a:t> bir grubu olan </a:t>
            </a:r>
            <a:r>
              <a:rPr lang="tr-TR" sz="2400" b="1" dirty="0">
                <a:solidFill>
                  <a:srgbClr val="FF0000"/>
                </a:solidFill>
              </a:rPr>
              <a:t>steroller</a:t>
            </a:r>
            <a:r>
              <a:rPr lang="tr-TR" sz="2400" dirty="0"/>
              <a:t> canlılarda oldukça bol miktarda bulunmaktadır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7158" y="571480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/>
              <a:t>Terpenler</a:t>
            </a:r>
            <a:r>
              <a:rPr lang="tr-TR" sz="2400" b="1" dirty="0"/>
              <a:t>: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Terpenlerin</a:t>
            </a:r>
            <a:r>
              <a:rPr lang="tr-TR" sz="2400" dirty="0" smtClean="0"/>
              <a:t> </a:t>
            </a:r>
            <a:r>
              <a:rPr lang="tr-TR" sz="2400" dirty="0"/>
              <a:t>temel bileşenleri </a:t>
            </a:r>
            <a:r>
              <a:rPr lang="tr-TR" sz="2400" dirty="0" err="1"/>
              <a:t>izoprendir</a:t>
            </a:r>
            <a:r>
              <a:rPr lang="tr-TR" sz="2400" dirty="0"/>
              <a:t>. </a:t>
            </a:r>
            <a:r>
              <a:rPr lang="tr-TR" sz="2400" dirty="0" err="1"/>
              <a:t>Monoterpenler</a:t>
            </a:r>
            <a:r>
              <a:rPr lang="tr-TR" sz="2400" dirty="0"/>
              <a:t>, iki </a:t>
            </a:r>
            <a:r>
              <a:rPr lang="tr-TR" sz="2400" dirty="0" err="1"/>
              <a:t>izopren</a:t>
            </a:r>
            <a:r>
              <a:rPr lang="tr-TR" sz="2400" dirty="0"/>
              <a:t> birimi içerirler (</a:t>
            </a:r>
            <a:r>
              <a:rPr lang="tr-TR" sz="2400" b="1" dirty="0" err="1"/>
              <a:t>limonen</a:t>
            </a:r>
            <a:r>
              <a:rPr lang="tr-TR" sz="2400" b="1" dirty="0"/>
              <a:t>, </a:t>
            </a:r>
            <a:r>
              <a:rPr lang="tr-TR" sz="2400" b="1" dirty="0" smtClean="0"/>
              <a:t>mentol). </a:t>
            </a:r>
            <a:r>
              <a:rPr lang="tr-TR" sz="2400" dirty="0" smtClean="0"/>
              <a:t>Altı </a:t>
            </a:r>
            <a:r>
              <a:rPr lang="tr-TR" sz="2400" dirty="0" err="1"/>
              <a:t>izopren</a:t>
            </a:r>
            <a:r>
              <a:rPr lang="tr-TR" sz="2400" dirty="0"/>
              <a:t> birimi taşıyan </a:t>
            </a:r>
            <a:r>
              <a:rPr lang="tr-TR" sz="2400" dirty="0" err="1"/>
              <a:t>skualen</a:t>
            </a:r>
            <a:r>
              <a:rPr lang="tr-TR" sz="2400" dirty="0"/>
              <a:t> ise hayvan organizmasında meydana gelen bir </a:t>
            </a:r>
            <a:r>
              <a:rPr lang="tr-TR" sz="2400" dirty="0" err="1"/>
              <a:t>terpen</a:t>
            </a:r>
            <a:r>
              <a:rPr lang="tr-TR" sz="2400" dirty="0"/>
              <a:t> olup, kolesterol </a:t>
            </a:r>
            <a:r>
              <a:rPr lang="tr-TR" sz="2400" dirty="0" err="1"/>
              <a:t>biyosentezinde</a:t>
            </a:r>
            <a:r>
              <a:rPr lang="tr-TR" sz="2400" dirty="0"/>
              <a:t> bir ara bileşik(ara ürün) olarak yer alır. 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temaomü</Template>
  <TotalTime>115</TotalTime>
  <Words>223</Words>
  <Application>Microsoft Office PowerPoint</Application>
  <PresentationFormat>Ekran Gösterisi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temaomü</vt:lpstr>
      <vt:lpstr>Slayt 1</vt:lpstr>
      <vt:lpstr>LİPİDLER  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LİPİDLER</dc:title>
  <dc:creator>PRO2000</dc:creator>
  <cp:lastModifiedBy>PRO2000</cp:lastModifiedBy>
  <cp:revision>15</cp:revision>
  <dcterms:created xsi:type="dcterms:W3CDTF">2019-12-09T08:20:01Z</dcterms:created>
  <dcterms:modified xsi:type="dcterms:W3CDTF">2020-01-15T11:45:22Z</dcterms:modified>
</cp:coreProperties>
</file>